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54" r:id="rId2"/>
    <p:sldId id="364" r:id="rId3"/>
    <p:sldId id="365" r:id="rId4"/>
    <p:sldId id="366" r:id="rId5"/>
    <p:sldId id="367" r:id="rId6"/>
    <p:sldId id="368" r:id="rId7"/>
    <p:sldId id="369" r:id="rId8"/>
    <p:sldId id="370" r:id="rId9"/>
    <p:sldId id="371" r:id="rId10"/>
    <p:sldId id="372" r:id="rId11"/>
    <p:sldId id="373" r:id="rId12"/>
    <p:sldId id="374" r:id="rId13"/>
    <p:sldId id="375" r:id="rId14"/>
    <p:sldId id="323" r:id="rId1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90000"/>
    <a:srgbClr val="028848"/>
    <a:srgbClr val="FF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8" autoAdjust="0"/>
    <p:restoredTop sz="95226" autoAdjust="0"/>
  </p:normalViewPr>
  <p:slideViewPr>
    <p:cSldViewPr>
      <p:cViewPr varScale="1">
        <p:scale>
          <a:sx n="112" d="100"/>
          <a:sy n="112" d="100"/>
        </p:scale>
        <p:origin x="187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36" d="100"/>
          <a:sy n="36" d="100"/>
        </p:scale>
        <p:origin x="-28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A159294-520A-460D-93E8-EC612C716D9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Amity Business School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2A057A4-81C0-431B-9B80-F6878B3169C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EC5F8D61-89A0-4573-B331-AD454A2907C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108932AE-39B7-4ACC-92AC-0CE2A85FB33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0F9626A-27AC-45E0-A3E5-94FEB7570E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692C44-4F78-4E9B-8324-2F06EE90F54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Amity Business School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8F340E76-3341-439B-9B31-45C5286F4C7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D3374E36-CE02-46C6-92F7-7452FDDB40E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C8C91A5-96D2-403C-AB33-53765CE465E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5943600"/>
            <a:ext cx="54864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147DD904-B6FC-4478-A8C3-641011D44E2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CFFC1F7-050F-448D-85D1-DC7700C2F1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1AE8822-BEAC-4CBD-B60C-AFE19D8013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AB89-6416-4B8D-8775-FA98101CA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A5032-A5CB-4443-8A4A-47D4C1C25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8B50B-7B5F-46A6-92A3-DE6C21B649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86A77-2504-4226-829F-E11BC46CAC3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9093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5476-33F2-4974-A74D-48ACF881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0668F-21D8-4C49-BCAC-D2F4F2CF7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64D39-8479-4281-A1F6-CFDDDCFC5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F5685-63D6-4B99-B889-F525131812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525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F1A5DB-56EC-4DFE-B4EF-69E068FEB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408176-DB1D-4CA2-BF2D-4A73EA125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E167F-AEB1-4BF2-860F-22F0CB5E1C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7B745-9700-4BA7-A6C3-695E2C2852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355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B508B-8554-4FCD-9619-C4CB4BDE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A374-37A5-4DAF-A41B-09C9B4630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287587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37213-DFB7-43B7-AA01-7A6331D4B0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4B9FC-F7FA-4A5F-A68B-9084E75933A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1962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598D-A351-4E13-90C7-5823E8E5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70C79-5BD7-4A65-A6BE-E7589C8F5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490C4-F426-4610-BA9D-B0E06299CE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BBFC6-8509-4D29-8497-A599BFB10EF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358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B3F5-42E1-47A3-A21E-FB6B83B8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06024-0A4A-4A9D-9FE9-6FBE908CE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EC4AC-DA3E-4AFB-BFCE-FD17481D9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ED24E-F97E-4150-B813-026FAD411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8A42B-9FA6-4543-AF9C-380CA70490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762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5AD35-94EA-40E2-9769-6DF13B9B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A11F2-3F60-4CC7-8A7B-B7573A5A5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F48F2-01B7-4DD9-ABBC-F8DAABFE5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7269D5-83F8-45FD-A3AA-0FA829061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9423C-1AAA-4A94-8410-D37E6BA48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88E64-AC69-4682-9C13-4AE8D44F27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34058-33B8-4ECC-AC0D-5767CD50B0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81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1BDC-1304-4BF3-B346-485EFEBCA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663D41-321D-4647-AE5B-DC88C696FD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05B2F-A227-4A5D-B773-CDA53A209A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88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9F7CA8-9CE2-4055-A857-7677067DC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7B527-40FE-43B6-AD95-333021185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1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78BC-C1C4-4A72-B55D-27121D62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62973-5350-4743-B0D6-EBD1B55D0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C5B38-3B8F-4C4D-B9FA-D7EFB5BDD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A28F6-6CC6-4DEF-BCFD-1EB3271B0A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9A3A2A-523B-4C34-9AAD-376B93DF8E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907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71B9-61BD-4288-A396-686B3196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CC32-F318-4399-BB0E-04821322B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AD0DE-B099-46AC-8953-BA8C1AF3E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19ED4-3EE6-4D35-BA0A-20CEAA92D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2EDE0-F372-4963-9F90-0441B914DE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347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8">
            <a:extLst>
              <a:ext uri="{FF2B5EF4-FFF2-40B4-BE49-F238E27FC236}">
                <a16:creationId xmlns:a16="http://schemas.microsoft.com/office/drawing/2014/main" id="{B5C205A5-2743-4AA7-8B40-EF5881452B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65"/>
          <a:stretch>
            <a:fillRect/>
          </a:stretch>
        </p:blipFill>
        <p:spPr bwMode="auto">
          <a:xfrm>
            <a:off x="3175" y="3175"/>
            <a:ext cx="913765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>
            <a:extLst>
              <a:ext uri="{FF2B5EF4-FFF2-40B4-BE49-F238E27FC236}">
                <a16:creationId xmlns:a16="http://schemas.microsoft.com/office/drawing/2014/main" id="{44EA2043-D3D1-4FB6-95E5-3447422486F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99263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/>
            </a:lvl1pPr>
          </a:lstStyle>
          <a:p>
            <a:pPr>
              <a:defRPr/>
            </a:pPr>
            <a:r>
              <a:rPr lang="en-US" altLang="en-US"/>
              <a:t>AKJ</a:t>
            </a:r>
          </a:p>
        </p:txBody>
      </p:sp>
      <p:sp>
        <p:nvSpPr>
          <p:cNvPr id="1028" name="Rectangle 8">
            <a:extLst>
              <a:ext uri="{FF2B5EF4-FFF2-40B4-BE49-F238E27FC236}">
                <a16:creationId xmlns:a16="http://schemas.microsoft.com/office/drawing/2014/main" id="{B4B8BFA6-1B01-4E51-8F4C-8C10AEA07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609600"/>
            <a:ext cx="510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600" b="1" dirty="0">
                <a:solidFill>
                  <a:schemeClr val="accent2"/>
                </a:solidFill>
              </a:rPr>
              <a:t>Amity School of Engineering &amp; Technology</a:t>
            </a:r>
          </a:p>
        </p:txBody>
      </p:sp>
      <p:sp>
        <p:nvSpPr>
          <p:cNvPr id="1029" name="Rectangle 10">
            <a:extLst>
              <a:ext uri="{FF2B5EF4-FFF2-40B4-BE49-F238E27FC236}">
                <a16:creationId xmlns:a16="http://schemas.microsoft.com/office/drawing/2014/main" id="{BC43B3D7-3993-4626-9F89-DDAE54C2D6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438400" y="6705600"/>
            <a:ext cx="6705600" cy="152400"/>
          </a:xfrm>
          <a:prstGeom prst="rect">
            <a:avLst/>
          </a:prstGeom>
          <a:solidFill>
            <a:srgbClr val="F1B43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ailydesignidea.wordpress.com/2012/02/16/your-next-thank-you-note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67930" y="801866"/>
            <a:ext cx="3979563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1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Data structures using C</a:t>
            </a: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Module 4 - Lecture VIII</a:t>
            </a: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Trees</a:t>
            </a: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Prepared By</a:t>
            </a: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Ms. Smriti Sehgal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3BB94-84BD-4A90-BE69-CC3B9F7CCA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19447" y="6223702"/>
            <a:ext cx="428046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6F37B527-40FE-43B6-AD95-333021185313}" type="slidenum">
              <a:rPr lang="en-US" altLang="en-US" sz="9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</a:t>
            </a:fld>
            <a:endParaRPr lang="en-US" altLang="en-US" sz="900">
              <a:solidFill>
                <a:srgbClr val="898989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31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79"/>
    </mc:Choice>
    <mc:Fallback xmlns="">
      <p:transition spd="slow" advTm="1107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972FB-43FD-3641-8232-D69057AC93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2C0D18-72F5-A541-B1D9-41FE15FBA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5354"/>
            <a:ext cx="7886700" cy="1325563"/>
          </a:xfrm>
        </p:spPr>
        <p:txBody>
          <a:bodyPr/>
          <a:lstStyle/>
          <a:p>
            <a:r>
              <a:rPr lang="en-IN" sz="2600" b="1" dirty="0"/>
              <a:t>Case 3: Element to be deleted is internal node</a:t>
            </a:r>
            <a:endParaRPr lang="en-US" sz="2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DEE38A-7E62-9044-9927-5661BA22E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3" y="1447800"/>
            <a:ext cx="6375400" cy="507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58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548285-4AC6-EF4B-8C58-2694C5DF411A}"/>
              </a:ext>
            </a:extLst>
          </p:cNvPr>
          <p:cNvSpPr txBox="1"/>
          <p:nvPr/>
        </p:nvSpPr>
        <p:spPr>
          <a:xfrm>
            <a:off x="557212" y="742951"/>
            <a:ext cx="2607469" cy="4962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a B-Tree using following indexes: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0B763-19B4-4F4D-B8F4-C2B36B50C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31" r="53252" b="71239"/>
          <a:stretch/>
        </p:blipFill>
        <p:spPr>
          <a:xfrm>
            <a:off x="3865366" y="2917939"/>
            <a:ext cx="4915159" cy="10300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9C890-B662-614E-9A7D-D8DAC4A958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94737" y="6423025"/>
            <a:ext cx="57864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314B9FC-F7FA-4A5F-A68B-9084E75933A3}" type="slidenum">
              <a:rPr lang="en-US" alt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 alt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0694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3B223-139C-F941-9194-834DD9DB01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DCFC27-5B5C-DC48-9F16-8C5B4676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36" y="1521459"/>
            <a:ext cx="6426663" cy="393611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B215C9B-2172-CA4D-9A3B-2F8460A1E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022855"/>
              </p:ext>
            </p:extLst>
          </p:nvPr>
        </p:nvGraphicFramePr>
        <p:xfrm>
          <a:off x="5943600" y="1219200"/>
          <a:ext cx="25908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898">
                  <a:extLst>
                    <a:ext uri="{9D8B030D-6E8A-4147-A177-3AD203B41FA5}">
                      <a16:colId xmlns:a16="http://schemas.microsoft.com/office/drawing/2014/main" val="1306114417"/>
                    </a:ext>
                  </a:extLst>
                </a:gridCol>
                <a:gridCol w="653902">
                  <a:extLst>
                    <a:ext uri="{9D8B030D-6E8A-4147-A177-3AD203B41FA5}">
                      <a16:colId xmlns:a16="http://schemas.microsoft.com/office/drawing/2014/main" val="17707841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674817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Except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26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Keys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1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3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Children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889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0124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E9DC-BC46-604A-BF13-021B28393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880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a B-Tree with following values:</a:t>
            </a:r>
          </a:p>
          <a:p>
            <a:pPr marL="0" indent="0">
              <a:buNone/>
            </a:pPr>
            <a:r>
              <a:rPr lang="en-US" dirty="0"/>
              <a:t>3,14,7,1,8,5,11,17,13,6,23,12,20,26,4,16,18,24,25,19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8B3BE-0EBB-BF41-9BDE-1AE8F1E95B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69244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5E766A-5517-4C2E-A781-55A4731FB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37B527-40FE-43B6-AD95-333021185313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10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427F9-6211-0547-B6F3-E9185318C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141762"/>
            <a:ext cx="7886700" cy="1325563"/>
          </a:xfrm>
        </p:spPr>
        <p:txBody>
          <a:bodyPr/>
          <a:lstStyle/>
          <a:p>
            <a:r>
              <a:rPr lang="en-US" dirty="0"/>
              <a:t>Deletion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CFCBA-0CA5-EC40-B685-943FC4B6C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14300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N" sz="2000" dirty="0"/>
              <a:t>Deleting an element on a B-tree consists of three main events: </a:t>
            </a:r>
          </a:p>
          <a:p>
            <a:r>
              <a:rPr lang="en-IN" sz="2000" b="1" dirty="0"/>
              <a:t>searching the node where the key to be deleted exists</a:t>
            </a:r>
          </a:p>
          <a:p>
            <a:r>
              <a:rPr lang="en-IN" sz="2000" dirty="0"/>
              <a:t>deleting the key</a:t>
            </a:r>
          </a:p>
          <a:p>
            <a:r>
              <a:rPr lang="en-IN" sz="2000" dirty="0"/>
              <a:t>balancing the tree, if required</a:t>
            </a:r>
          </a:p>
          <a:p>
            <a:endParaRPr lang="en-IN" sz="2000" dirty="0"/>
          </a:p>
          <a:p>
            <a:pPr marL="0" indent="0">
              <a:buNone/>
            </a:pPr>
            <a:r>
              <a:rPr lang="en-IN" sz="2000" dirty="0"/>
              <a:t>While deleting a node from a tree, a condition called </a:t>
            </a:r>
            <a:r>
              <a:rPr lang="en-IN" sz="2000" b="1" dirty="0"/>
              <a:t>underflow</a:t>
            </a:r>
            <a:r>
              <a:rPr lang="en-IN" sz="2000" dirty="0"/>
              <a:t> may occur. Underflow occurs when a node contains less than the minimum number of keys it should hold.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Important Terms:</a:t>
            </a:r>
          </a:p>
          <a:p>
            <a:pPr marL="0" indent="0">
              <a:buNone/>
            </a:pPr>
            <a:r>
              <a:rPr lang="en-IN" sz="2000" b="1" dirty="0" err="1"/>
              <a:t>Inorder</a:t>
            </a:r>
            <a:r>
              <a:rPr lang="en-IN" sz="2000" b="1" dirty="0"/>
              <a:t> Predecessor</a:t>
            </a:r>
            <a:br>
              <a:rPr lang="en-IN" sz="2000" dirty="0"/>
            </a:br>
            <a:r>
              <a:rPr lang="en-IN" sz="2000" dirty="0"/>
              <a:t>The largest key on the left child of a node is called its </a:t>
            </a:r>
            <a:r>
              <a:rPr lang="en-IN" sz="2000" dirty="0" err="1"/>
              <a:t>inorder</a:t>
            </a:r>
            <a:r>
              <a:rPr lang="en-IN" sz="2000" dirty="0"/>
              <a:t> predecessor.</a:t>
            </a:r>
          </a:p>
          <a:p>
            <a:pPr marL="0" indent="0">
              <a:buNone/>
            </a:pPr>
            <a:r>
              <a:rPr lang="en-IN" sz="2000" b="1" dirty="0" err="1"/>
              <a:t>Inorder</a:t>
            </a:r>
            <a:r>
              <a:rPr lang="en-IN" sz="2000" b="1" dirty="0"/>
              <a:t> Successor</a:t>
            </a:r>
            <a:br>
              <a:rPr lang="en-IN" sz="2000" dirty="0"/>
            </a:br>
            <a:r>
              <a:rPr lang="en-IN" sz="2000" dirty="0"/>
              <a:t>The smallest key on the right child of a node is called its </a:t>
            </a:r>
            <a:r>
              <a:rPr lang="en-IN" sz="2000" dirty="0" err="1"/>
              <a:t>inorder</a:t>
            </a:r>
            <a:r>
              <a:rPr lang="en-IN" sz="2000" dirty="0"/>
              <a:t> successor.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4236A-C3F1-BF4C-8469-33420E270B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0053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586B-D1D7-3642-B736-7423C0922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219075"/>
            <a:ext cx="7886700" cy="1325563"/>
          </a:xfrm>
        </p:spPr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488A2-9D70-5445-A861-304AE08D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" y="2247900"/>
            <a:ext cx="8399463" cy="2362200"/>
          </a:xfrm>
        </p:spPr>
        <p:txBody>
          <a:bodyPr/>
          <a:lstStyle/>
          <a:p>
            <a:pPr marL="0" indent="0">
              <a:buNone/>
            </a:pPr>
            <a:r>
              <a:rPr lang="en-IN" sz="2000" dirty="0"/>
              <a:t>B tree of degree </a:t>
            </a:r>
            <a:r>
              <a:rPr lang="en-IN" sz="2000" b="1" dirty="0"/>
              <a:t>m has following properties</a:t>
            </a:r>
            <a:r>
              <a:rPr lang="en-IN" sz="2000" dirty="0"/>
              <a:t>.</a:t>
            </a:r>
          </a:p>
          <a:p>
            <a:pPr marL="0" indent="0">
              <a:buNone/>
            </a:pPr>
            <a:endParaRPr lang="en-IN" sz="2000" dirty="0"/>
          </a:p>
          <a:p>
            <a:r>
              <a:rPr lang="en-IN" sz="2000" dirty="0"/>
              <a:t>A node can have a maximum of m children.</a:t>
            </a:r>
          </a:p>
          <a:p>
            <a:r>
              <a:rPr lang="en-IN" sz="2000" dirty="0"/>
              <a:t>A node can contain a maximum of m - 1 keys.</a:t>
            </a:r>
          </a:p>
          <a:p>
            <a:r>
              <a:rPr lang="en-IN" sz="2000" dirty="0"/>
              <a:t>A node should have a minimum of ⌈m/2⌉ children.</a:t>
            </a:r>
          </a:p>
          <a:p>
            <a:r>
              <a:rPr lang="en-IN" sz="2000" dirty="0"/>
              <a:t>A node (except root node) should contain a minimum of ⌈m/2⌉ - 1 key.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34CF2-4ED9-4145-A18E-8346DB85C6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8682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D320-CAA7-FD4C-BB90-09E87D616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962024"/>
            <a:ext cx="7886700" cy="1325563"/>
          </a:xfrm>
        </p:spPr>
        <p:txBody>
          <a:bodyPr/>
          <a:lstStyle/>
          <a:p>
            <a:r>
              <a:rPr lang="en-IN" sz="2600" b="1" dirty="0"/>
              <a:t>Case 1: Element to be deleted is in leaf</a:t>
            </a: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600A9-C326-7347-9AFE-D7BE776007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CE4081-BDC6-E64B-9422-CDED435C8680}"/>
              </a:ext>
            </a:extLst>
          </p:cNvPr>
          <p:cNvSpPr/>
          <p:nvPr/>
        </p:nvSpPr>
        <p:spPr>
          <a:xfrm>
            <a:off x="720089" y="1632425"/>
            <a:ext cx="82127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euclid_circular_a"/>
              </a:rPr>
              <a:t>case 1, sub-case 1: </a:t>
            </a:r>
            <a:r>
              <a:rPr lang="en-IN" dirty="0">
                <a:latin typeface="euclid_circular_a"/>
              </a:rPr>
              <a:t>The deletion of the key does not violate the property of the minimum number of keys a node should hold.</a:t>
            </a:r>
            <a:br>
              <a:rPr lang="en-IN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93B24-2365-924E-9559-99EDB1366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12358"/>
            <a:ext cx="5791200" cy="4579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0C52AA-1F22-2A43-B507-9070602EDD25}"/>
              </a:ext>
            </a:extLst>
          </p:cNvPr>
          <p:cNvSpPr txBox="1"/>
          <p:nvPr/>
        </p:nvSpPr>
        <p:spPr>
          <a:xfrm>
            <a:off x="26670" y="2439930"/>
            <a:ext cx="3427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B-Tree of order, m = 3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1DCEF77-B3EC-FF49-9045-DEBD2C704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685437"/>
              </p:ext>
            </p:extLst>
          </p:nvPr>
        </p:nvGraphicFramePr>
        <p:xfrm>
          <a:off x="203835" y="4081284"/>
          <a:ext cx="25908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898">
                  <a:extLst>
                    <a:ext uri="{9D8B030D-6E8A-4147-A177-3AD203B41FA5}">
                      <a16:colId xmlns:a16="http://schemas.microsoft.com/office/drawing/2014/main" val="1306114417"/>
                    </a:ext>
                  </a:extLst>
                </a:gridCol>
                <a:gridCol w="653902">
                  <a:extLst>
                    <a:ext uri="{9D8B030D-6E8A-4147-A177-3AD203B41FA5}">
                      <a16:colId xmlns:a16="http://schemas.microsoft.com/office/drawing/2014/main" val="17707841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674817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Except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26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Keys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1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3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Children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889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47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BFAE7-6185-B94C-BF0D-ACEDE8F75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14300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/>
              <a:t>case 1, sub-case 2: </a:t>
            </a:r>
            <a:r>
              <a:rPr lang="en-IN" sz="2400" dirty="0"/>
              <a:t>The deletion of the key </a:t>
            </a:r>
            <a:r>
              <a:rPr lang="en-IN" sz="2400" b="1" dirty="0"/>
              <a:t>violates the property </a:t>
            </a:r>
            <a:r>
              <a:rPr lang="en-IN" sz="2400" dirty="0"/>
              <a:t>of the minimum number of keys a node should hold. </a:t>
            </a:r>
          </a:p>
          <a:p>
            <a:pPr marL="0" indent="0">
              <a:buNone/>
            </a:pPr>
            <a:r>
              <a:rPr lang="en-IN" sz="2400" dirty="0"/>
              <a:t>Solution: we borrow a key from its immediate neighbouring sibling node in the order of left to right.</a:t>
            </a:r>
            <a:br>
              <a:rPr lang="en-IN" sz="2400" dirty="0"/>
            </a:br>
            <a:br>
              <a:rPr lang="en-IN" sz="2400" dirty="0"/>
            </a:br>
            <a:r>
              <a:rPr lang="en-IN" sz="2400" dirty="0"/>
              <a:t>First, visit the immediate left sibling. If the left sibling node has more than a minimum number of keys, then borrow a key from this node.</a:t>
            </a:r>
            <a:br>
              <a:rPr lang="en-IN" sz="2400" dirty="0"/>
            </a:br>
            <a:br>
              <a:rPr lang="en-IN" sz="2400" dirty="0"/>
            </a:br>
            <a:r>
              <a:rPr lang="en-IN" sz="2400" dirty="0"/>
              <a:t>Else, check to borrow from the immediate right sibling node.</a:t>
            </a:r>
            <a:br>
              <a:rPr lang="en-IN" sz="2400" dirty="0"/>
            </a:br>
            <a:br>
              <a:rPr lang="en-IN" sz="2400" dirty="0"/>
            </a:b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2617C-CD27-1B4A-B4BF-654DDAF7A4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79776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881F0-8B6E-2A4E-903A-5535DB5573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D948E-A5AE-394D-930C-DDCA51383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896710"/>
            <a:ext cx="4728883" cy="574221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567D6B-E132-A44F-A35A-AAB17D069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703751"/>
              </p:ext>
            </p:extLst>
          </p:nvPr>
        </p:nvGraphicFramePr>
        <p:xfrm>
          <a:off x="152400" y="3076937"/>
          <a:ext cx="25908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898">
                  <a:extLst>
                    <a:ext uri="{9D8B030D-6E8A-4147-A177-3AD203B41FA5}">
                      <a16:colId xmlns:a16="http://schemas.microsoft.com/office/drawing/2014/main" val="1306114417"/>
                    </a:ext>
                  </a:extLst>
                </a:gridCol>
                <a:gridCol w="653902">
                  <a:extLst>
                    <a:ext uri="{9D8B030D-6E8A-4147-A177-3AD203B41FA5}">
                      <a16:colId xmlns:a16="http://schemas.microsoft.com/office/drawing/2014/main" val="17707841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674817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Except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26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Keys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1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3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Children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889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195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BAC28-28F6-1E4C-B59D-1FCAAD8D1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90600"/>
            <a:ext cx="7886700" cy="1217613"/>
          </a:xfrm>
        </p:spPr>
        <p:txBody>
          <a:bodyPr/>
          <a:lstStyle/>
          <a:p>
            <a:pPr marL="0" indent="0">
              <a:buNone/>
            </a:pPr>
            <a:r>
              <a:rPr lang="en-IN" sz="2000" dirty="0"/>
              <a:t>If both the immediate sibling nodes already have a minimum number of keys, then merge the node with either the left sibling node or the right sibling node. </a:t>
            </a:r>
            <a:r>
              <a:rPr lang="en-IN" sz="2000" b="1" dirty="0"/>
              <a:t>This merging is done through the parent node.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6AB42-426B-B344-8993-C920E91139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8FFF9-63F8-A848-B653-5A1D09F0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49778"/>
            <a:ext cx="4043083" cy="490945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B94C03-ADD8-534D-A105-76B734E85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788624"/>
              </p:ext>
            </p:extLst>
          </p:nvPr>
        </p:nvGraphicFramePr>
        <p:xfrm>
          <a:off x="152400" y="3076937"/>
          <a:ext cx="25908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898">
                  <a:extLst>
                    <a:ext uri="{9D8B030D-6E8A-4147-A177-3AD203B41FA5}">
                      <a16:colId xmlns:a16="http://schemas.microsoft.com/office/drawing/2014/main" val="1306114417"/>
                    </a:ext>
                  </a:extLst>
                </a:gridCol>
                <a:gridCol w="653902">
                  <a:extLst>
                    <a:ext uri="{9D8B030D-6E8A-4147-A177-3AD203B41FA5}">
                      <a16:colId xmlns:a16="http://schemas.microsoft.com/office/drawing/2014/main" val="17707841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674817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Except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26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Keys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1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3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Children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889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326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476D-B44F-3445-9275-30B6A88F2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68045"/>
            <a:ext cx="7886700" cy="930275"/>
          </a:xfrm>
        </p:spPr>
        <p:txBody>
          <a:bodyPr/>
          <a:lstStyle/>
          <a:p>
            <a:r>
              <a:rPr lang="en-IN" sz="2600" b="1" dirty="0"/>
              <a:t>Case 2: Element to be deleted is internal node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09646-1730-EA44-A5AE-BC15334EC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75459"/>
            <a:ext cx="2895600" cy="93027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Case 2, Sub-case 1: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IN" sz="2000" dirty="0"/>
              <a:t>The internal node, which is deleted, is replaced by an </a:t>
            </a:r>
            <a:r>
              <a:rPr lang="en-IN" sz="2000" dirty="0" err="1"/>
              <a:t>inorder</a:t>
            </a:r>
            <a:r>
              <a:rPr lang="en-IN" sz="2000" dirty="0"/>
              <a:t> predecessor if the left child has more than the minimum number of keys.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BABA9-6D09-BE41-A3EF-3C23D46190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17779-1E4D-7D48-9044-E40BAEA52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329" y="1334769"/>
            <a:ext cx="4052271" cy="492061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EC7A9F-278D-B541-9AB8-378F0A7C2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35499"/>
              </p:ext>
            </p:extLst>
          </p:nvPr>
        </p:nvGraphicFramePr>
        <p:xfrm>
          <a:off x="1524000" y="5059681"/>
          <a:ext cx="25908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898">
                  <a:extLst>
                    <a:ext uri="{9D8B030D-6E8A-4147-A177-3AD203B41FA5}">
                      <a16:colId xmlns:a16="http://schemas.microsoft.com/office/drawing/2014/main" val="1306114417"/>
                    </a:ext>
                  </a:extLst>
                </a:gridCol>
                <a:gridCol w="653902">
                  <a:extLst>
                    <a:ext uri="{9D8B030D-6E8A-4147-A177-3AD203B41FA5}">
                      <a16:colId xmlns:a16="http://schemas.microsoft.com/office/drawing/2014/main" val="17707841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674817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Except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26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Keys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1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3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Children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889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440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91D14-C1B7-2D48-945E-571A9354A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27906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N" sz="2600" dirty="0"/>
              <a:t>If either child has exactly a minimum number of keys then, merge the left and the right children.</a:t>
            </a: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F2A83-B913-DA47-AEFD-918B75A338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BE11F-B400-4A40-BA63-40AB3C4B5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676400"/>
            <a:ext cx="4195483" cy="509451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C1008B-0970-D144-A8B6-29A4EAFE8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540226"/>
              </p:ext>
            </p:extLst>
          </p:nvPr>
        </p:nvGraphicFramePr>
        <p:xfrm>
          <a:off x="506730" y="3352800"/>
          <a:ext cx="25908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898">
                  <a:extLst>
                    <a:ext uri="{9D8B030D-6E8A-4147-A177-3AD203B41FA5}">
                      <a16:colId xmlns:a16="http://schemas.microsoft.com/office/drawing/2014/main" val="1306114417"/>
                    </a:ext>
                  </a:extLst>
                </a:gridCol>
                <a:gridCol w="653902">
                  <a:extLst>
                    <a:ext uri="{9D8B030D-6E8A-4147-A177-3AD203B41FA5}">
                      <a16:colId xmlns:a16="http://schemas.microsoft.com/office/drawing/2014/main" val="17707841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674817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Except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26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Keys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1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3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Children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889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1774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6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529</Words>
  <Application>Microsoft Macintosh PowerPoint</Application>
  <PresentationFormat>On-screen Show (4:3)</PresentationFormat>
  <Paragraphs>110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Algerian</vt:lpstr>
      <vt:lpstr>Arial</vt:lpstr>
      <vt:lpstr>Baskerville Old Face</vt:lpstr>
      <vt:lpstr>euclid_circular_a</vt:lpstr>
      <vt:lpstr>Default Design</vt:lpstr>
      <vt:lpstr>PowerPoint Presentation</vt:lpstr>
      <vt:lpstr>Deletion</vt:lpstr>
      <vt:lpstr>Review</vt:lpstr>
      <vt:lpstr>Case 1: Element to be deleted is in leaf</vt:lpstr>
      <vt:lpstr>PowerPoint Presentation</vt:lpstr>
      <vt:lpstr>PowerPoint Presentation</vt:lpstr>
      <vt:lpstr>PowerPoint Presentation</vt:lpstr>
      <vt:lpstr>Case 2: Element to be deleted is internal node</vt:lpstr>
      <vt:lpstr>PowerPoint Presentation</vt:lpstr>
      <vt:lpstr>Case 3: Element to be deleted is internal node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Smriti Sehgal</dc:creator>
  <cp:lastModifiedBy>Smriti Sehgal</cp:lastModifiedBy>
  <cp:revision>5</cp:revision>
  <dcterms:created xsi:type="dcterms:W3CDTF">2020-10-07T09:15:04Z</dcterms:created>
  <dcterms:modified xsi:type="dcterms:W3CDTF">2020-10-09T09:43:53Z</dcterms:modified>
</cp:coreProperties>
</file>